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handoutMasterIdLst>
    <p:handoutMasterId r:id="rId17"/>
  </p:handoutMasterIdLst>
  <p:sldIdLst>
    <p:sldId id="257" r:id="rId2"/>
    <p:sldId id="258" r:id="rId3"/>
    <p:sldId id="259" r:id="rId4"/>
    <p:sldId id="260" r:id="rId5"/>
    <p:sldId id="261" r:id="rId6"/>
    <p:sldId id="269" r:id="rId7"/>
    <p:sldId id="270" r:id="rId8"/>
    <p:sldId id="266" r:id="rId9"/>
    <p:sldId id="265" r:id="rId10"/>
    <p:sldId id="264" r:id="rId11"/>
    <p:sldId id="263" r:id="rId12"/>
    <p:sldId id="262" r:id="rId13"/>
    <p:sldId id="267" r:id="rId14"/>
    <p:sldId id="268" r:id="rId15"/>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49099E-051E-40BA-BC78-F693DFA09855}"/>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5920F2B7-F7C2-4387-8A25-ADD0750554AE}"/>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10/25/2020 am</a:t>
            </a:r>
          </a:p>
        </p:txBody>
      </p:sp>
      <p:sp>
        <p:nvSpPr>
          <p:cNvPr id="4" name="Footer Placeholder 3">
            <a:extLst>
              <a:ext uri="{FF2B5EF4-FFF2-40B4-BE49-F238E27FC236}">
                <a16:creationId xmlns:a16="http://schemas.microsoft.com/office/drawing/2014/main" id="{3B9C409A-188E-4A96-ABBA-4B6C5F4FEDAB}"/>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B30A4E01-1F6B-461B-952B-46A4A4E8E6DA}"/>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1B04D337-D1BB-4F30-98BD-8E17CF32625F}"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752559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10/25/2020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81E4C8C8-CF48-4AA2-8AAD-3D4C7D54145F}" type="slidenum">
              <a:rPr lang="en-US" smtClean="0"/>
              <a:t>‹#›</a:t>
            </a:fld>
            <a:endParaRPr lang="en-US"/>
          </a:p>
        </p:txBody>
      </p:sp>
    </p:spTree>
    <p:extLst>
      <p:ext uri="{BB962C8B-B14F-4D97-AF65-F5344CB8AC3E}">
        <p14:creationId xmlns:p14="http://schemas.microsoft.com/office/powerpoint/2010/main" val="5178992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0FDEC4C6-DE86-47A1-BD8D-556FEE24CEF0}" type="datetimeFigureOut">
              <a:rPr lang="en-US" smtClean="0"/>
              <a:t>10/24/2020</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C6D11E03-7612-43CE-AA20-2A4105EE2A4D}" type="slidenum">
              <a:rPr lang="en-US" smtClean="0"/>
              <a:t>‹#›</a:t>
            </a:fld>
            <a:endParaRPr lang="en-US"/>
          </a:p>
        </p:txBody>
      </p:sp>
    </p:spTree>
    <p:extLst>
      <p:ext uri="{BB962C8B-B14F-4D97-AF65-F5344CB8AC3E}">
        <p14:creationId xmlns:p14="http://schemas.microsoft.com/office/powerpoint/2010/main" val="890298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DEC4C6-DE86-47A1-BD8D-556FEE24CEF0}" type="datetimeFigureOut">
              <a:rPr lang="en-US" smtClean="0"/>
              <a:t>10/24/2020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D11E03-7612-43CE-AA20-2A4105EE2A4D}" type="slidenum">
              <a:rPr lang="en-US" smtClean="0"/>
              <a:t>‹#›</a:t>
            </a:fld>
            <a:endParaRPr lang="en-US"/>
          </a:p>
        </p:txBody>
      </p:sp>
    </p:spTree>
    <p:extLst>
      <p:ext uri="{BB962C8B-B14F-4D97-AF65-F5344CB8AC3E}">
        <p14:creationId xmlns:p14="http://schemas.microsoft.com/office/powerpoint/2010/main" val="2234003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0FDEC4C6-DE86-47A1-BD8D-556FEE24CEF0}" type="datetimeFigureOut">
              <a:rPr lang="en-US" smtClean="0"/>
              <a:t>10/24/2020</a:t>
            </a:fld>
            <a:endParaRPr lang="en-US"/>
          </a:p>
        </p:txBody>
      </p:sp>
      <p:sp>
        <p:nvSpPr>
          <p:cNvPr id="5" name="Footer Placeholder 4"/>
          <p:cNvSpPr>
            <a:spLocks noGrp="1"/>
          </p:cNvSpPr>
          <p:nvPr>
            <p:ph type="ftr" sz="quarter" idx="11"/>
          </p:nvPr>
        </p:nvSpPr>
        <p:spPr>
          <a:xfrm>
            <a:off x="581192" y="5951810"/>
            <a:ext cx="5922209"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C6D11E03-7612-43CE-AA20-2A4105EE2A4D}" type="slidenum">
              <a:rPr lang="en-US" smtClean="0"/>
              <a:t>‹#›</a:t>
            </a:fld>
            <a:endParaRPr lang="en-US"/>
          </a:p>
        </p:txBody>
      </p:sp>
    </p:spTree>
    <p:extLst>
      <p:ext uri="{BB962C8B-B14F-4D97-AF65-F5344CB8AC3E}">
        <p14:creationId xmlns:p14="http://schemas.microsoft.com/office/powerpoint/2010/main" val="964903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DEC4C6-DE86-47A1-BD8D-556FEE24CEF0}" type="datetimeFigureOut">
              <a:rPr lang="en-US" smtClean="0"/>
              <a:t>10/24/2020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D11E03-7612-43CE-AA20-2A4105EE2A4D}" type="slidenum">
              <a:rPr lang="en-US" smtClean="0"/>
              <a:t>‹#›</a:t>
            </a:fld>
            <a:endParaRPr lang="en-US"/>
          </a:p>
        </p:txBody>
      </p:sp>
    </p:spTree>
    <p:extLst>
      <p:ext uri="{BB962C8B-B14F-4D97-AF65-F5344CB8AC3E}">
        <p14:creationId xmlns:p14="http://schemas.microsoft.com/office/powerpoint/2010/main" val="1655646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0FDEC4C6-DE86-47A1-BD8D-556FEE24CEF0}" type="datetimeFigureOut">
              <a:rPr lang="en-US" smtClean="0"/>
              <a:t>10/24/2020</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C6D11E03-7612-43CE-AA20-2A4105EE2A4D}" type="slidenum">
              <a:rPr lang="en-US" smtClean="0"/>
              <a:t>‹#›</a:t>
            </a:fld>
            <a:endParaRPr lang="en-US"/>
          </a:p>
        </p:txBody>
      </p:sp>
    </p:spTree>
    <p:extLst>
      <p:ext uri="{BB962C8B-B14F-4D97-AF65-F5344CB8AC3E}">
        <p14:creationId xmlns:p14="http://schemas.microsoft.com/office/powerpoint/2010/main" val="385391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DEC4C6-DE86-47A1-BD8D-556FEE24CEF0}" type="datetimeFigureOut">
              <a:rPr lang="en-US" smtClean="0"/>
              <a:t>10/24/2020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D11E03-7612-43CE-AA20-2A4105EE2A4D}" type="slidenum">
              <a:rPr lang="en-US" smtClean="0"/>
              <a:t>‹#›</a:t>
            </a:fld>
            <a:endParaRPr lang="en-US"/>
          </a:p>
        </p:txBody>
      </p:sp>
    </p:spTree>
    <p:extLst>
      <p:ext uri="{BB962C8B-B14F-4D97-AF65-F5344CB8AC3E}">
        <p14:creationId xmlns:p14="http://schemas.microsoft.com/office/powerpoint/2010/main" val="317933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DEC4C6-DE86-47A1-BD8D-556FEE24CEF0}" type="datetimeFigureOut">
              <a:rPr lang="en-US" smtClean="0"/>
              <a:t>10/24/2020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D11E03-7612-43CE-AA20-2A4105EE2A4D}" type="slidenum">
              <a:rPr lang="en-US" smtClean="0"/>
              <a:t>‹#›</a:t>
            </a:fld>
            <a:endParaRPr lang="en-US"/>
          </a:p>
        </p:txBody>
      </p:sp>
    </p:spTree>
    <p:extLst>
      <p:ext uri="{BB962C8B-B14F-4D97-AF65-F5344CB8AC3E}">
        <p14:creationId xmlns:p14="http://schemas.microsoft.com/office/powerpoint/2010/main" val="3053118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DEC4C6-DE86-47A1-BD8D-556FEE24CEF0}" type="datetimeFigureOut">
              <a:rPr lang="en-US" smtClean="0"/>
              <a:t>10/24/2020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D11E03-7612-43CE-AA20-2A4105EE2A4D}" type="slidenum">
              <a:rPr lang="en-US" smtClean="0"/>
              <a:t>‹#›</a:t>
            </a:fld>
            <a:endParaRPr lang="en-US"/>
          </a:p>
        </p:txBody>
      </p:sp>
    </p:spTree>
    <p:extLst>
      <p:ext uri="{BB962C8B-B14F-4D97-AF65-F5344CB8AC3E}">
        <p14:creationId xmlns:p14="http://schemas.microsoft.com/office/powerpoint/2010/main" val="1948983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DEC4C6-DE86-47A1-BD8D-556FEE24CEF0}" type="datetimeFigureOut">
              <a:rPr lang="en-US" smtClean="0"/>
              <a:t>10/24/2020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D11E03-7612-43CE-AA20-2A4105EE2A4D}" type="slidenum">
              <a:rPr lang="en-US" smtClean="0"/>
              <a:t>‹#›</a:t>
            </a:fld>
            <a:endParaRPr lang="en-US"/>
          </a:p>
        </p:txBody>
      </p:sp>
    </p:spTree>
    <p:extLst>
      <p:ext uri="{BB962C8B-B14F-4D97-AF65-F5344CB8AC3E}">
        <p14:creationId xmlns:p14="http://schemas.microsoft.com/office/powerpoint/2010/main" val="1400444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0FDEC4C6-DE86-47A1-BD8D-556FEE24CEF0}" type="datetimeFigureOut">
              <a:rPr lang="en-US" smtClean="0"/>
              <a:t>10/24/2020</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C6D11E03-7612-43CE-AA20-2A4105EE2A4D}" type="slidenum">
              <a:rPr lang="en-US" smtClean="0"/>
              <a:t>‹#›</a:t>
            </a:fld>
            <a:endParaRPr lang="en-US"/>
          </a:p>
        </p:txBody>
      </p:sp>
    </p:spTree>
    <p:extLst>
      <p:ext uri="{BB962C8B-B14F-4D97-AF65-F5344CB8AC3E}">
        <p14:creationId xmlns:p14="http://schemas.microsoft.com/office/powerpoint/2010/main" val="3369645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DEC4C6-DE86-47A1-BD8D-556FEE24CEF0}" type="datetimeFigureOut">
              <a:rPr lang="en-US" smtClean="0"/>
              <a:t>10/24/2020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D11E03-7612-43CE-AA20-2A4105EE2A4D}" type="slidenum">
              <a:rPr lang="en-US" smtClean="0"/>
              <a:t>‹#›</a:t>
            </a:fld>
            <a:endParaRPr lang="en-US"/>
          </a:p>
        </p:txBody>
      </p:sp>
    </p:spTree>
    <p:extLst>
      <p:ext uri="{BB962C8B-B14F-4D97-AF65-F5344CB8AC3E}">
        <p14:creationId xmlns:p14="http://schemas.microsoft.com/office/powerpoint/2010/main" val="3541759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0FDEC4C6-DE86-47A1-BD8D-556FEE24CEF0}" type="datetimeFigureOut">
              <a:rPr lang="en-US" smtClean="0"/>
              <a:t>10/24/2020</a:t>
            </a:fld>
            <a:endParaRPr lang="en-US"/>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C6D11E03-7612-43CE-AA20-2A4105EE2A4D}" type="slidenum">
              <a:rPr lang="en-US" smtClean="0"/>
              <a:t>‹#›</a:t>
            </a:fld>
            <a:endParaRPr lang="en-US"/>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33306850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92" y="1664447"/>
            <a:ext cx="7989752" cy="830997"/>
          </a:xfrm>
        </p:spPr>
        <p:txBody>
          <a:bodyPr>
            <a:spAutoFit/>
          </a:bodyPr>
          <a:lstStyle/>
          <a:p>
            <a:r>
              <a:rPr lang="en-US" sz="4800" i="1" dirty="0"/>
              <a:t>“</a:t>
            </a:r>
            <a:r>
              <a:rPr lang="en-US" sz="4800" b="1" i="1" dirty="0"/>
              <a:t>The Fear Of God</a:t>
            </a:r>
            <a:r>
              <a:rPr lang="en-US" sz="4800" i="1" dirty="0"/>
              <a:t>”</a:t>
            </a:r>
            <a:endParaRPr lang="en-US" sz="4800" dirty="0"/>
          </a:p>
        </p:txBody>
      </p:sp>
      <p:sp>
        <p:nvSpPr>
          <p:cNvPr id="3" name="Subtitle 2"/>
          <p:cNvSpPr>
            <a:spLocks noGrp="1"/>
          </p:cNvSpPr>
          <p:nvPr>
            <p:ph type="subTitle" idx="1"/>
          </p:nvPr>
        </p:nvSpPr>
        <p:spPr>
          <a:xfrm>
            <a:off x="581192" y="2495444"/>
            <a:ext cx="7989752" cy="461665"/>
          </a:xfrm>
        </p:spPr>
        <p:txBody>
          <a:bodyPr>
            <a:spAutoFit/>
          </a:bodyPr>
          <a:lstStyle/>
          <a:p>
            <a:r>
              <a:rPr lang="en-US" sz="2400" b="1" baseline="0" dirty="0"/>
              <a:t>2 Corinthians 7:1</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414" y="1708589"/>
            <a:ext cx="8993172" cy="5170646"/>
          </a:xfrm>
        </p:spPr>
        <p:txBody>
          <a:bodyPr wrap="square">
            <a:spAutoFit/>
          </a:bodyPr>
          <a:lstStyle/>
          <a:p>
            <a:pPr>
              <a:spcBef>
                <a:spcPts val="0"/>
              </a:spcBef>
              <a:spcAft>
                <a:spcPts val="0"/>
              </a:spcAft>
              <a:buNone/>
            </a:pPr>
            <a:r>
              <a:rPr lang="en-US" sz="3200" b="1" u="sng" dirty="0"/>
              <a:t>Honor God</a:t>
            </a:r>
            <a:endParaRPr lang="en-US" sz="3200" dirty="0"/>
          </a:p>
          <a:p>
            <a:pPr>
              <a:spcBef>
                <a:spcPts val="0"/>
              </a:spcBef>
              <a:spcAft>
                <a:spcPts val="0"/>
              </a:spcAft>
              <a:buNone/>
            </a:pPr>
            <a:r>
              <a:rPr lang="en-US" sz="3200" dirty="0"/>
              <a:t>Nehemiah described himself as one of the people who </a:t>
            </a:r>
            <a:r>
              <a:rPr lang="en-US" sz="3200" i="1" dirty="0"/>
              <a:t>“desire to fear Thy name”</a:t>
            </a:r>
            <a:r>
              <a:rPr lang="en-US" sz="3200" dirty="0"/>
              <a:t> Nehemiah 1:11</a:t>
            </a:r>
          </a:p>
          <a:p>
            <a:pPr>
              <a:spcBef>
                <a:spcPts val="0"/>
              </a:spcBef>
              <a:spcAft>
                <a:spcPts val="0"/>
              </a:spcAft>
              <a:buNone/>
            </a:pPr>
            <a:r>
              <a:rPr lang="en-US" sz="3200" b="1" dirty="0"/>
              <a:t>He described God</a:t>
            </a:r>
            <a:r>
              <a:rPr lang="en-US" sz="3200" dirty="0"/>
              <a:t> – </a:t>
            </a:r>
            <a:r>
              <a:rPr lang="en-US" sz="3200" b="1" dirty="0"/>
              <a:t>Nehemiah 1:5</a:t>
            </a:r>
          </a:p>
          <a:p>
            <a:pPr>
              <a:spcBef>
                <a:spcPts val="0"/>
              </a:spcBef>
              <a:spcAft>
                <a:spcPts val="0"/>
              </a:spcAft>
              <a:buNone/>
            </a:pPr>
            <a:r>
              <a:rPr lang="en-US" sz="3200" i="1" dirty="0"/>
              <a:t> “I beseech thee, O Jehovah, the God of heaven, the great and terrible God, that keepeth covenant and lovingkindness with them that love him and keep his commandments”</a:t>
            </a:r>
            <a:r>
              <a:rPr lang="en-US" sz="3200" dirty="0"/>
              <a:t> (ASV)</a:t>
            </a:r>
          </a:p>
          <a:p>
            <a:pPr>
              <a:spcBef>
                <a:spcPts val="0"/>
              </a:spcBef>
              <a:spcAft>
                <a:spcPts val="0"/>
              </a:spcAft>
              <a:buNone/>
            </a:pPr>
            <a:r>
              <a:rPr lang="en-US" sz="3200" i="1" dirty="0"/>
              <a:t>“I beseech Thee, O Lord God of heaven, </a:t>
            </a:r>
            <a:r>
              <a:rPr lang="en-US" sz="3200" b="1" i="1" dirty="0"/>
              <a:t>the great and awesome God</a:t>
            </a:r>
            <a:r>
              <a:rPr lang="en-US" sz="3200" i="1" dirty="0"/>
              <a:t>.”</a:t>
            </a:r>
            <a:r>
              <a:rPr lang="en-US" sz="3200" dirty="0"/>
              <a:t> (NASB)</a:t>
            </a:r>
          </a:p>
        </p:txBody>
      </p:sp>
      <p:sp>
        <p:nvSpPr>
          <p:cNvPr id="6" name="Title 1">
            <a:extLst>
              <a:ext uri="{FF2B5EF4-FFF2-40B4-BE49-F238E27FC236}">
                <a16:creationId xmlns:a16="http://schemas.microsoft.com/office/drawing/2014/main" id="{BF09D98C-2E18-42D5-B60C-AFD17BE7B67E}"/>
              </a:ext>
            </a:extLst>
          </p:cNvPr>
          <p:cNvSpPr>
            <a:spLocks noGrp="1"/>
          </p:cNvSpPr>
          <p:nvPr>
            <p:ph type="title"/>
          </p:nvPr>
        </p:nvSpPr>
        <p:spPr>
          <a:xfrm>
            <a:off x="581192" y="851092"/>
            <a:ext cx="7989752" cy="646331"/>
          </a:xfrm>
        </p:spPr>
        <p:txBody>
          <a:bodyPr>
            <a:spAutoFit/>
          </a:bodyPr>
          <a:lstStyle/>
          <a:p>
            <a:r>
              <a:rPr lang="en-US" sz="3600" b="1" dirty="0"/>
              <a:t>What Fear Causes Us To Do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66274"/>
            <a:ext cx="8229600" cy="4662815"/>
          </a:xfrm>
        </p:spPr>
        <p:txBody>
          <a:bodyPr>
            <a:spAutoFit/>
          </a:bodyPr>
          <a:lstStyle/>
          <a:p>
            <a:pPr>
              <a:buNone/>
            </a:pPr>
            <a:r>
              <a:rPr lang="en-US" sz="3200" b="1" u="sng" dirty="0"/>
              <a:t>Honor God</a:t>
            </a:r>
            <a:endParaRPr lang="en-US" sz="3200" b="1" dirty="0"/>
          </a:p>
          <a:p>
            <a:pPr>
              <a:buNone/>
            </a:pPr>
            <a:r>
              <a:rPr lang="en-US" sz="2400" baseline="0" dirty="0"/>
              <a:t>Revelation 4:8, </a:t>
            </a:r>
            <a:r>
              <a:rPr lang="en-US" sz="2400" i="1" baseline="0" dirty="0"/>
              <a:t>“the four living creatures … and they have no rest day and night, saying, Holy, holy, holy, (is) the Lord God, </a:t>
            </a:r>
            <a:r>
              <a:rPr lang="en-US" sz="2400" b="1" i="1" baseline="0" dirty="0"/>
              <a:t>the Almighty</a:t>
            </a:r>
            <a:r>
              <a:rPr lang="en-US" sz="2400" i="1" baseline="0" dirty="0"/>
              <a:t>, who was and who is and who is to come.”</a:t>
            </a:r>
          </a:p>
          <a:p>
            <a:pPr>
              <a:buFont typeface="Wingdings" pitchFamily="2" charset="2"/>
              <a:buChar char="Ø"/>
            </a:pPr>
            <a:r>
              <a:rPr lang="en-US" sz="2400" baseline="0" dirty="0"/>
              <a:t>He is the creator of heaven and earth. Genesis 1:1</a:t>
            </a:r>
          </a:p>
          <a:p>
            <a:pPr>
              <a:buFont typeface="Wingdings" pitchFamily="2" charset="2"/>
              <a:buChar char="Ø"/>
            </a:pPr>
            <a:r>
              <a:rPr lang="en-US" sz="2400" baseline="0" dirty="0"/>
              <a:t>He caused the sun and the moon to stand still.</a:t>
            </a:r>
            <a:br>
              <a:rPr lang="en-US" sz="2400" baseline="0" dirty="0"/>
            </a:br>
            <a:r>
              <a:rPr lang="en-US" sz="2400" baseline="0" dirty="0"/>
              <a:t>Joshua 10:12-14</a:t>
            </a:r>
          </a:p>
          <a:p>
            <a:pPr>
              <a:buFont typeface="Wingdings" pitchFamily="2" charset="2"/>
              <a:buChar char="Ø"/>
            </a:pPr>
            <a:r>
              <a:rPr lang="en-US" sz="2400" baseline="0" dirty="0"/>
              <a:t>He delivered His people from the hand of the Egyptians with wonders and signs. Exodus 7-14</a:t>
            </a:r>
          </a:p>
          <a:p>
            <a:pPr>
              <a:buFont typeface="Wingdings" pitchFamily="2" charset="2"/>
              <a:buChar char="Ø"/>
            </a:pPr>
            <a:r>
              <a:rPr lang="en-US" sz="2400" baseline="0" dirty="0"/>
              <a:t>He raised his Son from the dead. John 20</a:t>
            </a:r>
            <a:endParaRPr lang="en-US" sz="2400" dirty="0"/>
          </a:p>
        </p:txBody>
      </p:sp>
      <p:sp>
        <p:nvSpPr>
          <p:cNvPr id="6" name="Title 1">
            <a:extLst>
              <a:ext uri="{FF2B5EF4-FFF2-40B4-BE49-F238E27FC236}">
                <a16:creationId xmlns:a16="http://schemas.microsoft.com/office/drawing/2014/main" id="{10C54E14-E88A-44C0-885E-AFEEC217AD6F}"/>
              </a:ext>
            </a:extLst>
          </p:cNvPr>
          <p:cNvSpPr>
            <a:spLocks noGrp="1"/>
          </p:cNvSpPr>
          <p:nvPr>
            <p:ph type="title"/>
          </p:nvPr>
        </p:nvSpPr>
        <p:spPr>
          <a:xfrm>
            <a:off x="581192" y="851092"/>
            <a:ext cx="7989752" cy="646331"/>
          </a:xfrm>
        </p:spPr>
        <p:txBody>
          <a:bodyPr>
            <a:spAutoFit/>
          </a:bodyPr>
          <a:lstStyle/>
          <a:p>
            <a:r>
              <a:rPr lang="en-US" sz="3600" b="1" dirty="0"/>
              <a:t>What Fear Causes Us To Do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862280"/>
            <a:ext cx="8686800" cy="4416594"/>
          </a:xfrm>
        </p:spPr>
        <p:txBody>
          <a:bodyPr>
            <a:spAutoFit/>
          </a:bodyPr>
          <a:lstStyle/>
          <a:p>
            <a:pPr>
              <a:buNone/>
            </a:pPr>
            <a:r>
              <a:rPr lang="en-US" sz="3200" b="1" u="sng" dirty="0"/>
              <a:t>Respect The Word Of God</a:t>
            </a:r>
            <a:r>
              <a:rPr lang="en-US" sz="3200" dirty="0"/>
              <a:t> Nehemiah 8:5</a:t>
            </a:r>
          </a:p>
          <a:p>
            <a:pPr>
              <a:buNone/>
            </a:pPr>
            <a:r>
              <a:rPr lang="en-US" sz="3200" dirty="0"/>
              <a:t>The WORD of God is:</a:t>
            </a:r>
          </a:p>
          <a:p>
            <a:pPr>
              <a:buFont typeface="Wingdings" pitchFamily="2" charset="2"/>
              <a:buChar char="Ø"/>
            </a:pPr>
            <a:r>
              <a:rPr lang="en-US" sz="3200" dirty="0"/>
              <a:t>Inspired. 2 Timothy 3:16-17</a:t>
            </a:r>
          </a:p>
          <a:p>
            <a:pPr>
              <a:buFont typeface="Wingdings" pitchFamily="2" charset="2"/>
              <a:buChar char="Ø"/>
            </a:pPr>
            <a:r>
              <a:rPr lang="en-US" sz="3200" dirty="0"/>
              <a:t>The standard of judgment. John 12:48</a:t>
            </a:r>
          </a:p>
          <a:p>
            <a:pPr>
              <a:buFont typeface="Wingdings" pitchFamily="2" charset="2"/>
              <a:buChar char="Ø"/>
            </a:pPr>
            <a:r>
              <a:rPr lang="en-US" sz="3200" dirty="0"/>
              <a:t>Timothy is not to be ashamed of it. 2 Timothy 1:8</a:t>
            </a:r>
          </a:p>
          <a:p>
            <a:pPr>
              <a:buFont typeface="Wingdings" pitchFamily="2" charset="2"/>
              <a:buChar char="Ø"/>
            </a:pPr>
            <a:r>
              <a:rPr lang="en-US" sz="3200" dirty="0"/>
              <a:t>More important than any man. 1 Corinthians 6:4; </a:t>
            </a:r>
            <a:br>
              <a:rPr lang="en-US" sz="3200" dirty="0"/>
            </a:br>
            <a:r>
              <a:rPr lang="en-US" sz="3200" dirty="0"/>
              <a:t>cf. Galatians 1:6</a:t>
            </a:r>
          </a:p>
        </p:txBody>
      </p:sp>
      <p:sp>
        <p:nvSpPr>
          <p:cNvPr id="6" name="Title 1">
            <a:extLst>
              <a:ext uri="{FF2B5EF4-FFF2-40B4-BE49-F238E27FC236}">
                <a16:creationId xmlns:a16="http://schemas.microsoft.com/office/drawing/2014/main" id="{11221376-D09E-408F-9AD2-649971420AB8}"/>
              </a:ext>
            </a:extLst>
          </p:cNvPr>
          <p:cNvSpPr>
            <a:spLocks noGrp="1"/>
          </p:cNvSpPr>
          <p:nvPr>
            <p:ph type="title"/>
          </p:nvPr>
        </p:nvSpPr>
        <p:spPr>
          <a:xfrm>
            <a:off x="581192" y="851092"/>
            <a:ext cx="7989752" cy="646331"/>
          </a:xfrm>
        </p:spPr>
        <p:txBody>
          <a:bodyPr>
            <a:spAutoFit/>
          </a:bodyPr>
          <a:lstStyle/>
          <a:p>
            <a:r>
              <a:rPr lang="en-US" sz="3600" b="1" dirty="0"/>
              <a:t>What Fear Causes Us To Do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863168"/>
            <a:ext cx="8686800" cy="3991862"/>
          </a:xfrm>
        </p:spPr>
        <p:txBody>
          <a:bodyPr>
            <a:spAutoFit/>
          </a:bodyPr>
          <a:lstStyle/>
          <a:p>
            <a:pPr>
              <a:buNone/>
            </a:pPr>
            <a:r>
              <a:rPr lang="en-US" sz="3200" b="1" u="sng" baseline="0" dirty="0"/>
              <a:t>Respect And Treat Others Right</a:t>
            </a:r>
          </a:p>
          <a:p>
            <a:pPr>
              <a:buFont typeface="Wingdings" pitchFamily="2" charset="2"/>
              <a:buChar char="Ø"/>
            </a:pPr>
            <a:r>
              <a:rPr lang="en-US" sz="2400" baseline="0" dirty="0"/>
              <a:t>Nehemiah 5:9, </a:t>
            </a:r>
            <a:r>
              <a:rPr lang="en-US" sz="2400" i="1" baseline="0" dirty="0"/>
              <a:t>“Also I said, The thing that ye do is not good: ought ye not to </a:t>
            </a:r>
            <a:r>
              <a:rPr lang="en-US" sz="2400" i="1" u="sng" baseline="0" dirty="0"/>
              <a:t>walk in the fear of our God</a:t>
            </a:r>
            <a:r>
              <a:rPr lang="en-US" sz="2400" i="1" baseline="0" dirty="0"/>
              <a:t>, because of the reproach of the nations our enemies?”</a:t>
            </a:r>
          </a:p>
          <a:p>
            <a:pPr>
              <a:buFont typeface="Wingdings" pitchFamily="2" charset="2"/>
              <a:buChar char="Ø"/>
            </a:pPr>
            <a:r>
              <a:rPr lang="en-US" sz="2400" baseline="0" dirty="0"/>
              <a:t>David spoke of those who rule over men that they should do so in </a:t>
            </a:r>
            <a:r>
              <a:rPr lang="en-US" sz="2400" u="sng" baseline="0" dirty="0"/>
              <a:t>the fear of God</a:t>
            </a:r>
            <a:r>
              <a:rPr lang="en-US" sz="2400" baseline="0" dirty="0"/>
              <a:t>. cf. 2 Samuel 23:3</a:t>
            </a:r>
          </a:p>
          <a:p>
            <a:pPr>
              <a:buFont typeface="Wingdings" pitchFamily="2" charset="2"/>
              <a:buChar char="Ø"/>
            </a:pPr>
            <a:r>
              <a:rPr lang="en-US" sz="2400" baseline="0" dirty="0"/>
              <a:t>Many of the laws given on Sinai dealt with proper treatment of others because of the fear of the Lord. cf. Leviticus 19:14;</a:t>
            </a:r>
            <a:br>
              <a:rPr lang="en-US" sz="2400" baseline="0" dirty="0"/>
            </a:br>
            <a:r>
              <a:rPr lang="en-US" sz="2400" baseline="0" dirty="0"/>
              <a:t>Leviticus 19:32; 25:17, 36, 43</a:t>
            </a:r>
            <a:endParaRPr lang="en-US" sz="2400" dirty="0"/>
          </a:p>
        </p:txBody>
      </p:sp>
      <p:sp>
        <p:nvSpPr>
          <p:cNvPr id="6" name="Title 1">
            <a:extLst>
              <a:ext uri="{FF2B5EF4-FFF2-40B4-BE49-F238E27FC236}">
                <a16:creationId xmlns:a16="http://schemas.microsoft.com/office/drawing/2014/main" id="{7AFE31F2-74F8-4387-96E0-98A112FB8C5C}"/>
              </a:ext>
            </a:extLst>
          </p:cNvPr>
          <p:cNvSpPr>
            <a:spLocks noGrp="1"/>
          </p:cNvSpPr>
          <p:nvPr>
            <p:ph type="title"/>
          </p:nvPr>
        </p:nvSpPr>
        <p:spPr>
          <a:xfrm>
            <a:off x="581192" y="851092"/>
            <a:ext cx="7989752" cy="646331"/>
          </a:xfrm>
        </p:spPr>
        <p:txBody>
          <a:bodyPr>
            <a:spAutoFit/>
          </a:bodyPr>
          <a:lstStyle/>
          <a:p>
            <a:r>
              <a:rPr lang="en-US" sz="3600" b="1" dirty="0"/>
              <a:t>What Fear Causes Us To Do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879373"/>
            <a:ext cx="7989752" cy="646331"/>
          </a:xfrm>
        </p:spPr>
        <p:txBody>
          <a:bodyPr>
            <a:spAutoFit/>
          </a:bodyPr>
          <a:lstStyle/>
          <a:p>
            <a:r>
              <a:rPr lang="en-US" sz="3600" b="1" dirty="0"/>
              <a:t>Conclusion:</a:t>
            </a:r>
          </a:p>
        </p:txBody>
      </p:sp>
      <p:sp>
        <p:nvSpPr>
          <p:cNvPr id="3" name="Content Placeholder 2"/>
          <p:cNvSpPr>
            <a:spLocks noGrp="1"/>
          </p:cNvSpPr>
          <p:nvPr>
            <p:ph idx="1"/>
          </p:nvPr>
        </p:nvSpPr>
        <p:spPr>
          <a:xfrm>
            <a:off x="66677" y="1864987"/>
            <a:ext cx="9010645" cy="2905411"/>
          </a:xfrm>
        </p:spPr>
        <p:txBody>
          <a:bodyPr wrap="square">
            <a:spAutoFit/>
          </a:bodyPr>
          <a:lstStyle/>
          <a:p>
            <a:pPr>
              <a:buNone/>
            </a:pPr>
            <a:r>
              <a:rPr lang="en-US" sz="3200" dirty="0">
                <a:solidFill>
                  <a:schemeClr val="tx1"/>
                </a:solidFill>
              </a:rPr>
              <a:t>To </a:t>
            </a:r>
            <a:r>
              <a:rPr lang="en-US" sz="3200" i="1" dirty="0">
                <a:solidFill>
                  <a:schemeClr val="tx1"/>
                </a:solidFill>
              </a:rPr>
              <a:t>“perfect holiness </a:t>
            </a:r>
            <a:r>
              <a:rPr lang="en-US" sz="3200" i="1" u="sng" dirty="0">
                <a:solidFill>
                  <a:schemeClr val="tx1"/>
                </a:solidFill>
              </a:rPr>
              <a:t>in the fear of God</a:t>
            </a:r>
            <a:r>
              <a:rPr lang="en-US" sz="3200" i="1" dirty="0">
                <a:solidFill>
                  <a:schemeClr val="tx1"/>
                </a:solidFill>
              </a:rPr>
              <a:t>”</a:t>
            </a:r>
            <a:r>
              <a:rPr lang="en-US" sz="3200" dirty="0">
                <a:solidFill>
                  <a:schemeClr val="tx1"/>
                </a:solidFill>
              </a:rPr>
              <a:t> (2 Corinthians 7:1) is more than being baptized, more than “going to church.”</a:t>
            </a:r>
          </a:p>
          <a:p>
            <a:pPr>
              <a:buNone/>
            </a:pPr>
            <a:r>
              <a:rPr lang="en-US" sz="3200" dirty="0">
                <a:solidFill>
                  <a:schemeClr val="tx1"/>
                </a:solidFill>
                <a:highlight>
                  <a:srgbClr val="FFFF00"/>
                </a:highlight>
              </a:rPr>
              <a:t>Reflected in every decision I make</a:t>
            </a:r>
            <a:r>
              <a:rPr lang="en-US" sz="3200" dirty="0">
                <a:solidFill>
                  <a:schemeClr val="tx1"/>
                </a:solidFill>
              </a:rPr>
              <a:t>!</a:t>
            </a:r>
          </a:p>
          <a:p>
            <a:pPr>
              <a:buNone/>
            </a:pPr>
            <a:r>
              <a:rPr lang="en-US" sz="3200" dirty="0">
                <a:solidFill>
                  <a:schemeClr val="tx1"/>
                </a:solidFill>
              </a:rPr>
              <a:t>It is a challenge to:</a:t>
            </a:r>
          </a:p>
        </p:txBody>
      </p:sp>
      <p:sp>
        <p:nvSpPr>
          <p:cNvPr id="4" name="TextBox 3"/>
          <p:cNvSpPr txBox="1"/>
          <p:nvPr/>
        </p:nvSpPr>
        <p:spPr>
          <a:xfrm>
            <a:off x="4061576" y="4747664"/>
            <a:ext cx="4863832" cy="2062103"/>
          </a:xfrm>
          <a:prstGeom prst="rect">
            <a:avLst/>
          </a:prstGeom>
          <a:noFill/>
        </p:spPr>
        <p:txBody>
          <a:bodyPr wrap="none" rtlCol="0">
            <a:spAutoFit/>
          </a:bodyPr>
          <a:lstStyle/>
          <a:p>
            <a:pPr>
              <a:buFont typeface="Wingdings" pitchFamily="2" charset="2"/>
              <a:buChar char="Ø"/>
            </a:pPr>
            <a:r>
              <a:rPr lang="en-US" sz="3200" dirty="0"/>
              <a:t>Honor God.</a:t>
            </a:r>
          </a:p>
          <a:p>
            <a:pPr>
              <a:buFont typeface="Wingdings" pitchFamily="2" charset="2"/>
              <a:buChar char="Ø"/>
            </a:pPr>
            <a:r>
              <a:rPr lang="en-US" sz="3200" dirty="0"/>
              <a:t>Respect the word of God.</a:t>
            </a:r>
          </a:p>
          <a:p>
            <a:pPr marL="339725" indent="-339725">
              <a:buFont typeface="Wingdings" pitchFamily="2" charset="2"/>
              <a:buChar char="Ø"/>
            </a:pPr>
            <a:r>
              <a:rPr lang="en-US" sz="3200" dirty="0"/>
              <a:t>Respect and treat others </a:t>
            </a:r>
            <a:br>
              <a:rPr lang="en-US" sz="3200" dirty="0"/>
            </a:br>
            <a:r>
              <a:rPr lang="en-US" sz="3200" dirty="0"/>
              <a:t>right.</a:t>
            </a:r>
          </a:p>
        </p:txBody>
      </p:sp>
      <p:sp>
        <p:nvSpPr>
          <p:cNvPr id="5" name="TextBox 4"/>
          <p:cNvSpPr txBox="1"/>
          <p:nvPr/>
        </p:nvSpPr>
        <p:spPr>
          <a:xfrm>
            <a:off x="189228" y="4770398"/>
            <a:ext cx="3682034" cy="1569660"/>
          </a:xfrm>
          <a:prstGeom prst="rect">
            <a:avLst/>
          </a:prstGeom>
          <a:noFill/>
        </p:spPr>
        <p:txBody>
          <a:bodyPr wrap="none" rtlCol="0">
            <a:spAutoFit/>
          </a:bodyPr>
          <a:lstStyle/>
          <a:p>
            <a:pPr>
              <a:buFont typeface="Wingdings" pitchFamily="2" charset="2"/>
              <a:buChar char="Ø"/>
            </a:pPr>
            <a:r>
              <a:rPr lang="en-US" sz="3200" dirty="0"/>
              <a:t>Do what God says.</a:t>
            </a:r>
          </a:p>
          <a:p>
            <a:pPr>
              <a:buFont typeface="Wingdings" pitchFamily="2" charset="2"/>
              <a:buChar char="Ø"/>
            </a:pPr>
            <a:r>
              <a:rPr lang="en-US" sz="3200" dirty="0"/>
              <a:t>Be dedicated.</a:t>
            </a:r>
          </a:p>
          <a:p>
            <a:pPr>
              <a:buFont typeface="Wingdings" pitchFamily="2" charset="2"/>
              <a:buChar char="Ø"/>
            </a:pPr>
            <a:r>
              <a:rPr lang="en-US" sz="3200" dirty="0"/>
              <a:t>Hate sin.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918" y="566415"/>
            <a:ext cx="8191500" cy="1200329"/>
          </a:xfrm>
        </p:spPr>
        <p:txBody>
          <a:bodyPr wrap="square">
            <a:spAutoFit/>
          </a:bodyPr>
          <a:lstStyle/>
          <a:p>
            <a:r>
              <a:rPr lang="en-US" sz="3600" i="1" baseline="0" dirty="0"/>
              <a:t>“</a:t>
            </a:r>
            <a:r>
              <a:rPr lang="en-US" sz="3600" b="1" i="1" baseline="0" dirty="0"/>
              <a:t>Perfecting Holiness In The Fear Of God</a:t>
            </a:r>
            <a:r>
              <a:rPr lang="en-US" sz="3600" i="1" baseline="0" dirty="0"/>
              <a:t>”</a:t>
            </a:r>
            <a:endParaRPr lang="en-US" sz="3600" dirty="0"/>
          </a:p>
        </p:txBody>
      </p:sp>
      <p:sp>
        <p:nvSpPr>
          <p:cNvPr id="3" name="Content Placeholder 2"/>
          <p:cNvSpPr>
            <a:spLocks noGrp="1"/>
          </p:cNvSpPr>
          <p:nvPr>
            <p:ph idx="1"/>
          </p:nvPr>
        </p:nvSpPr>
        <p:spPr>
          <a:xfrm>
            <a:off x="533400" y="2152724"/>
            <a:ext cx="8191500" cy="3924151"/>
          </a:xfrm>
        </p:spPr>
        <p:txBody>
          <a:bodyPr>
            <a:spAutoFit/>
          </a:bodyPr>
          <a:lstStyle/>
          <a:p>
            <a:pPr marL="0" indent="0">
              <a:buNone/>
            </a:pPr>
            <a:r>
              <a:rPr lang="en-US" sz="3200" i="1" dirty="0"/>
              <a:t>Context:</a:t>
            </a:r>
          </a:p>
          <a:p>
            <a:r>
              <a:rPr lang="en-US" sz="3200" i="1" dirty="0"/>
              <a:t>“Having therefore these promises.”</a:t>
            </a:r>
          </a:p>
          <a:p>
            <a:r>
              <a:rPr lang="en-US" sz="3200" i="1" dirty="0"/>
              <a:t>“Let us cleanse ourselves”</a:t>
            </a:r>
          </a:p>
          <a:p>
            <a:r>
              <a:rPr lang="en-US" sz="3200" i="1" dirty="0"/>
              <a:t>“From all defilement of flesh and mind.”</a:t>
            </a:r>
          </a:p>
          <a:p>
            <a:r>
              <a:rPr lang="en-US" sz="3200" i="1" dirty="0"/>
              <a:t>“Perfecting holiness …”</a:t>
            </a:r>
          </a:p>
          <a:p>
            <a:r>
              <a:rPr lang="en-US" sz="3200" i="1" dirty="0"/>
              <a:t>“In the fear of God.”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617609"/>
            <a:ext cx="7989752" cy="1200329"/>
          </a:xfrm>
        </p:spPr>
        <p:txBody>
          <a:bodyPr>
            <a:spAutoFit/>
          </a:bodyPr>
          <a:lstStyle/>
          <a:p>
            <a:r>
              <a:rPr lang="en-US" sz="3600" b="1" baseline="0" dirty="0"/>
              <a:t>Examples Of Those Who Feared God</a:t>
            </a:r>
            <a:endParaRPr lang="en-US" sz="3600" b="1" dirty="0"/>
          </a:p>
        </p:txBody>
      </p:sp>
      <p:sp>
        <p:nvSpPr>
          <p:cNvPr id="3" name="Content Placeholder 2"/>
          <p:cNvSpPr>
            <a:spLocks noGrp="1"/>
          </p:cNvSpPr>
          <p:nvPr>
            <p:ph idx="1"/>
          </p:nvPr>
        </p:nvSpPr>
        <p:spPr>
          <a:xfrm>
            <a:off x="581192" y="2256757"/>
            <a:ext cx="7989752" cy="3573286"/>
          </a:xfrm>
        </p:spPr>
        <p:txBody>
          <a:bodyPr>
            <a:spAutoFit/>
          </a:bodyPr>
          <a:lstStyle/>
          <a:p>
            <a:r>
              <a:rPr lang="en-US" sz="3200" dirty="0"/>
              <a:t>Abraham. Genesis 22:12</a:t>
            </a:r>
          </a:p>
          <a:p>
            <a:r>
              <a:rPr lang="en-US" sz="3200" dirty="0"/>
              <a:t>Joseph. Genesis 42:18; 39:9</a:t>
            </a:r>
          </a:p>
          <a:p>
            <a:r>
              <a:rPr lang="en-US" sz="3200" dirty="0"/>
              <a:t>Jonah. Jonah 1:9</a:t>
            </a:r>
          </a:p>
          <a:p>
            <a:r>
              <a:rPr lang="en-US" sz="3200" dirty="0"/>
              <a:t>Nehemiah describes the remnant. Nehemiah 1:11; cf. Nehemiah’s description of Hananiah. </a:t>
            </a:r>
            <a:br>
              <a:rPr lang="en-US" sz="3200" dirty="0"/>
            </a:br>
            <a:r>
              <a:rPr lang="en-US" sz="3200" dirty="0"/>
              <a:t>Nehemiah 7:2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841666"/>
            <a:ext cx="7989752" cy="646331"/>
          </a:xfrm>
        </p:spPr>
        <p:txBody>
          <a:bodyPr>
            <a:spAutoFit/>
          </a:bodyPr>
          <a:lstStyle/>
          <a:p>
            <a:r>
              <a:rPr lang="en-US" sz="3600" b="1" dirty="0"/>
              <a:t>What Fear Means</a:t>
            </a:r>
          </a:p>
        </p:txBody>
      </p:sp>
      <p:sp>
        <p:nvSpPr>
          <p:cNvPr id="3" name="Content Placeholder 2"/>
          <p:cNvSpPr>
            <a:spLocks noGrp="1"/>
          </p:cNvSpPr>
          <p:nvPr>
            <p:ph idx="1"/>
          </p:nvPr>
        </p:nvSpPr>
        <p:spPr>
          <a:xfrm>
            <a:off x="581192" y="1866860"/>
            <a:ext cx="7989752" cy="4598182"/>
          </a:xfrm>
        </p:spPr>
        <p:txBody>
          <a:bodyPr>
            <a:spAutoFit/>
          </a:bodyPr>
          <a:lstStyle/>
          <a:p>
            <a:pPr>
              <a:buNone/>
            </a:pPr>
            <a:r>
              <a:rPr lang="en-US" sz="3200" b="1" u="sng" dirty="0"/>
              <a:t>Respect And Awe Of God</a:t>
            </a:r>
            <a:r>
              <a:rPr lang="en-US" sz="3200" dirty="0"/>
              <a:t>. cf. Luke 7:16</a:t>
            </a:r>
          </a:p>
          <a:p>
            <a:pPr marL="324000" lvl="1" indent="0">
              <a:buNone/>
            </a:pPr>
            <a:endParaRPr lang="en-US" sz="2800" dirty="0"/>
          </a:p>
          <a:p>
            <a:r>
              <a:rPr lang="en-US" sz="3200" dirty="0"/>
              <a:t>They </a:t>
            </a:r>
            <a:r>
              <a:rPr lang="en-US" sz="3200" i="1" dirty="0"/>
              <a:t>“</a:t>
            </a:r>
            <a:r>
              <a:rPr lang="en-US" sz="3200" b="1" i="1" dirty="0"/>
              <a:t>glorified</a:t>
            </a:r>
            <a:r>
              <a:rPr lang="en-US" sz="3200" i="1" dirty="0"/>
              <a:t>” </a:t>
            </a:r>
            <a:r>
              <a:rPr lang="en-US" sz="3200" dirty="0"/>
              <a:t>God.</a:t>
            </a:r>
          </a:p>
          <a:p>
            <a:pPr lvl="1">
              <a:buNone/>
            </a:pPr>
            <a:r>
              <a:rPr lang="en-US" sz="3200" dirty="0"/>
              <a:t>Their fear was that of awe, homage, and respect. </a:t>
            </a:r>
            <a:r>
              <a:rPr lang="en-US" sz="3200" i="1" dirty="0"/>
              <a:t>(</a:t>
            </a:r>
            <a:r>
              <a:rPr lang="en-US" sz="3200" i="1" dirty="0" err="1"/>
              <a:t>phóbos</a:t>
            </a:r>
            <a:r>
              <a:rPr lang="en-US" sz="3200" i="1" dirty="0"/>
              <a:t>) – to flee from. Fear, terror, </a:t>
            </a:r>
            <a:r>
              <a:rPr lang="en-US" sz="3200" i="1" u="sng" dirty="0"/>
              <a:t>reverence, respect, honor</a:t>
            </a:r>
            <a:r>
              <a:rPr lang="en-US" sz="3200" i="1" dirty="0"/>
              <a:t>. </a:t>
            </a:r>
            <a:r>
              <a:rPr lang="en-US" sz="2800" i="1" dirty="0"/>
              <a:t>(The Complete Word Study Dictionary)</a:t>
            </a:r>
          </a:p>
          <a:p>
            <a:pPr lvl="1">
              <a:buNone/>
            </a:pPr>
            <a:r>
              <a:rPr lang="en-US" sz="3200" i="1" dirty="0"/>
              <a:t>Note: Romans 1:18-23; 3:9-18</a:t>
            </a: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841663"/>
            <a:ext cx="7989752" cy="646331"/>
          </a:xfrm>
        </p:spPr>
        <p:txBody>
          <a:bodyPr>
            <a:spAutoFit/>
          </a:bodyPr>
          <a:lstStyle/>
          <a:p>
            <a:r>
              <a:rPr lang="en-US" sz="3600" b="1" dirty="0"/>
              <a:t>What Fear Means</a:t>
            </a:r>
          </a:p>
        </p:txBody>
      </p:sp>
      <p:sp>
        <p:nvSpPr>
          <p:cNvPr id="3" name="Content Placeholder 2"/>
          <p:cNvSpPr>
            <a:spLocks noGrp="1"/>
          </p:cNvSpPr>
          <p:nvPr>
            <p:ph idx="1"/>
          </p:nvPr>
        </p:nvSpPr>
        <p:spPr>
          <a:xfrm>
            <a:off x="304800" y="1861920"/>
            <a:ext cx="8610600" cy="4847481"/>
          </a:xfrm>
        </p:spPr>
        <p:txBody>
          <a:bodyPr>
            <a:spAutoFit/>
          </a:bodyPr>
          <a:lstStyle/>
          <a:p>
            <a:pPr>
              <a:spcBef>
                <a:spcPts val="0"/>
              </a:spcBef>
              <a:buNone/>
            </a:pPr>
            <a:r>
              <a:rPr lang="en-US" sz="3200" b="1" u="sng" dirty="0"/>
              <a:t>Being Afraid Of Displeasing God</a:t>
            </a:r>
            <a:endParaRPr lang="en-US" sz="3200" b="1" dirty="0"/>
          </a:p>
          <a:p>
            <a:pPr>
              <a:spcBef>
                <a:spcPts val="0"/>
              </a:spcBef>
              <a:buNone/>
            </a:pPr>
            <a:endParaRPr lang="en-US" sz="2800" dirty="0"/>
          </a:p>
          <a:p>
            <a:pPr>
              <a:spcBef>
                <a:spcPts val="0"/>
              </a:spcBef>
              <a:buFont typeface="Wingdings" pitchFamily="2" charset="2"/>
              <a:buChar char="Ø"/>
            </a:pPr>
            <a:r>
              <a:rPr lang="en-US" sz="2800" dirty="0"/>
              <a:t>Saul and Samuel. 1 Samuel 11:7</a:t>
            </a:r>
          </a:p>
          <a:p>
            <a:pPr>
              <a:spcBef>
                <a:spcPts val="0"/>
              </a:spcBef>
              <a:buFont typeface="Wingdings" pitchFamily="2" charset="2"/>
              <a:buChar char="Ø"/>
            </a:pPr>
            <a:r>
              <a:rPr lang="en-US" sz="2800" dirty="0"/>
              <a:t>David trembled at the judgments of God. </a:t>
            </a:r>
            <a:br>
              <a:rPr lang="en-US" sz="2800" dirty="0"/>
            </a:br>
            <a:r>
              <a:rPr lang="en-US" sz="2800" dirty="0"/>
              <a:t>Psalms 119:120</a:t>
            </a:r>
          </a:p>
          <a:p>
            <a:pPr>
              <a:spcBef>
                <a:spcPts val="0"/>
              </a:spcBef>
              <a:buFont typeface="Wingdings" pitchFamily="2" charset="2"/>
              <a:buChar char="Ø"/>
            </a:pPr>
            <a:r>
              <a:rPr lang="en-US" sz="2800" dirty="0"/>
              <a:t>2 Corinthians 5:9, </a:t>
            </a:r>
            <a:r>
              <a:rPr lang="en-US" sz="2800" i="1" dirty="0"/>
              <a:t>“Wherefore also we make it our aim, whether at home or absent, </a:t>
            </a:r>
            <a:r>
              <a:rPr lang="en-US" sz="2800" i="1" dirty="0">
                <a:highlight>
                  <a:srgbClr val="FFFF00"/>
                </a:highlight>
              </a:rPr>
              <a:t>to be well-pleasing unto him</a:t>
            </a:r>
            <a:r>
              <a:rPr lang="en-US" sz="2800" i="1" dirty="0"/>
              <a:t>.”</a:t>
            </a:r>
          </a:p>
          <a:p>
            <a:pPr>
              <a:spcBef>
                <a:spcPts val="0"/>
              </a:spcBef>
              <a:buFont typeface="Wingdings" pitchFamily="2" charset="2"/>
              <a:buChar char="Ø"/>
            </a:pPr>
            <a:r>
              <a:rPr lang="en-US" sz="2800" dirty="0"/>
              <a:t>Hebrews 12:28, </a:t>
            </a:r>
            <a:r>
              <a:rPr lang="en-US" sz="2800" i="1" dirty="0"/>
              <a:t>“Wherefore, receiving a kingdom that cannot be shaken, let us have grace, whereby we may offer service </a:t>
            </a:r>
            <a:r>
              <a:rPr lang="en-US" sz="2800" i="1" dirty="0">
                <a:highlight>
                  <a:srgbClr val="FFFF00"/>
                </a:highlight>
              </a:rPr>
              <a:t>well-pleasing to God with reverence and awe</a:t>
            </a:r>
            <a:r>
              <a:rPr lang="en-US" sz="2800" i="1"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841665"/>
            <a:ext cx="7989752" cy="646331"/>
          </a:xfrm>
        </p:spPr>
        <p:txBody>
          <a:bodyPr>
            <a:spAutoFit/>
          </a:bodyPr>
          <a:lstStyle/>
          <a:p>
            <a:r>
              <a:rPr lang="en-US" sz="3600" b="1" dirty="0"/>
              <a:t>What Fear Means</a:t>
            </a:r>
          </a:p>
        </p:txBody>
      </p:sp>
      <p:sp>
        <p:nvSpPr>
          <p:cNvPr id="3" name="Content Placeholder 2"/>
          <p:cNvSpPr>
            <a:spLocks noGrp="1"/>
          </p:cNvSpPr>
          <p:nvPr>
            <p:ph idx="1"/>
          </p:nvPr>
        </p:nvSpPr>
        <p:spPr>
          <a:xfrm>
            <a:off x="304800" y="2213164"/>
            <a:ext cx="8610600" cy="4031873"/>
          </a:xfrm>
        </p:spPr>
        <p:txBody>
          <a:bodyPr>
            <a:spAutoFit/>
          </a:bodyPr>
          <a:lstStyle/>
          <a:p>
            <a:pPr>
              <a:buFont typeface="Wingdings" pitchFamily="2" charset="2"/>
              <a:buChar char="Ø"/>
            </a:pPr>
            <a:r>
              <a:rPr lang="en-US" sz="3200" baseline="0" dirty="0"/>
              <a:t>The Lord said, </a:t>
            </a:r>
            <a:r>
              <a:rPr lang="en-US" sz="3200" i="1" baseline="0" dirty="0"/>
              <a:t>“Heaven is my throne, and the earth is my footstool: what manner of house will ye build unto me? and what place shall be my rest? For all these things hath my hand made, and (so) all these things came to be, saith Jehovah: but to this man will I look, even to him that is poor and of a contrite spirit, </a:t>
            </a:r>
            <a:r>
              <a:rPr lang="en-US" sz="3200" i="1" u="sng" baseline="0" dirty="0"/>
              <a:t>and that trembleth at my word</a:t>
            </a:r>
            <a:r>
              <a:rPr lang="en-US" sz="3200" i="1" baseline="0" dirty="0"/>
              <a:t>.” Isaiah 66:1-2; cf. 1 Corinthians 2:1-5</a:t>
            </a: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851092"/>
            <a:ext cx="7989752" cy="646331"/>
          </a:xfrm>
        </p:spPr>
        <p:txBody>
          <a:bodyPr>
            <a:spAutoFit/>
          </a:bodyPr>
          <a:lstStyle/>
          <a:p>
            <a:r>
              <a:rPr lang="en-US" sz="3600" b="1" dirty="0"/>
              <a:t>What Fear Causes Us To Do</a:t>
            </a:r>
          </a:p>
        </p:txBody>
      </p:sp>
      <p:sp>
        <p:nvSpPr>
          <p:cNvPr id="3" name="Content Placeholder 2"/>
          <p:cNvSpPr>
            <a:spLocks noGrp="1"/>
          </p:cNvSpPr>
          <p:nvPr>
            <p:ph idx="1"/>
          </p:nvPr>
        </p:nvSpPr>
        <p:spPr>
          <a:xfrm>
            <a:off x="581192" y="1808404"/>
            <a:ext cx="7989752" cy="5016758"/>
          </a:xfrm>
        </p:spPr>
        <p:txBody>
          <a:bodyPr>
            <a:spAutoFit/>
          </a:bodyPr>
          <a:lstStyle/>
          <a:p>
            <a:pPr>
              <a:spcBef>
                <a:spcPts val="0"/>
              </a:spcBef>
              <a:spcAft>
                <a:spcPts val="0"/>
              </a:spcAft>
              <a:buNone/>
            </a:pPr>
            <a:r>
              <a:rPr lang="en-US" sz="3200" b="1" u="sng" dirty="0"/>
              <a:t>Do What God Says</a:t>
            </a:r>
            <a:endParaRPr lang="en-US" sz="3200" dirty="0"/>
          </a:p>
          <a:p>
            <a:pPr>
              <a:spcBef>
                <a:spcPts val="0"/>
              </a:spcBef>
              <a:spcAft>
                <a:spcPts val="0"/>
              </a:spcAft>
              <a:buNone/>
            </a:pPr>
            <a:r>
              <a:rPr lang="en-US" sz="3200" dirty="0"/>
              <a:t>We do not live under the Old Testament (Galatians 3:24-25; 2 Corinthians 3), yet emphasis of obedience in Deuteronomy.</a:t>
            </a:r>
          </a:p>
          <a:p>
            <a:pPr>
              <a:spcBef>
                <a:spcPts val="0"/>
              </a:spcBef>
              <a:spcAft>
                <a:spcPts val="0"/>
              </a:spcAft>
              <a:buNone/>
            </a:pPr>
            <a:r>
              <a:rPr lang="de-DE" sz="3200" dirty="0"/>
              <a:t>Deuteronomy 6:2; 8:6; 13:4; 17:19; cf. 1 Samuel 12:14</a:t>
            </a:r>
          </a:p>
          <a:p>
            <a:pPr>
              <a:spcBef>
                <a:spcPts val="0"/>
              </a:spcBef>
              <a:spcAft>
                <a:spcPts val="0"/>
              </a:spcAft>
              <a:buFont typeface="Wingdings" pitchFamily="2" charset="2"/>
              <a:buChar char="Ø"/>
            </a:pPr>
            <a:r>
              <a:rPr lang="en-US" sz="3200" dirty="0"/>
              <a:t>When one fears God, he will obey to the utmost as Abraham did in his attempt to sacrifice Isaac. Genesis 22:12</a:t>
            </a:r>
          </a:p>
          <a:p>
            <a:pPr>
              <a:spcBef>
                <a:spcPts val="0"/>
              </a:spcBef>
              <a:spcAft>
                <a:spcPts val="0"/>
              </a:spcAft>
              <a:buFont typeface="Wingdings" pitchFamily="2" charset="2"/>
              <a:buChar char="Ø"/>
            </a:pPr>
            <a:r>
              <a:rPr lang="en-US" sz="3200" i="1" dirty="0"/>
              <a:t>“Now I know that you fear God.”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860520"/>
            <a:ext cx="7989752" cy="646331"/>
          </a:xfrm>
        </p:spPr>
        <p:txBody>
          <a:bodyPr>
            <a:spAutoFit/>
          </a:bodyPr>
          <a:lstStyle/>
          <a:p>
            <a:r>
              <a:rPr lang="en-US" sz="3600" b="1" dirty="0"/>
              <a:t>What Fear Causes Us To Do</a:t>
            </a:r>
          </a:p>
        </p:txBody>
      </p:sp>
      <p:sp>
        <p:nvSpPr>
          <p:cNvPr id="3" name="Content Placeholder 2"/>
          <p:cNvSpPr>
            <a:spLocks noGrp="1"/>
          </p:cNvSpPr>
          <p:nvPr>
            <p:ph idx="1"/>
          </p:nvPr>
        </p:nvSpPr>
        <p:spPr>
          <a:xfrm>
            <a:off x="581192" y="1867381"/>
            <a:ext cx="7989752" cy="3748719"/>
          </a:xfrm>
        </p:spPr>
        <p:txBody>
          <a:bodyPr>
            <a:spAutoFit/>
          </a:bodyPr>
          <a:lstStyle/>
          <a:p>
            <a:pPr>
              <a:buNone/>
            </a:pPr>
            <a:r>
              <a:rPr lang="en-US" sz="3200" b="1" u="sng" dirty="0"/>
              <a:t>Be Dedicated</a:t>
            </a:r>
            <a:r>
              <a:rPr lang="en-US" sz="3200" dirty="0"/>
              <a:t> With All Your Heart.</a:t>
            </a:r>
          </a:p>
          <a:p>
            <a:pPr>
              <a:buNone/>
            </a:pPr>
            <a:endParaRPr lang="en-US" sz="3200" dirty="0"/>
          </a:p>
          <a:p>
            <a:pPr>
              <a:buFont typeface="Wingdings" pitchFamily="2" charset="2"/>
              <a:buChar char="Ø"/>
            </a:pPr>
            <a:r>
              <a:rPr lang="en-US" sz="3200" dirty="0"/>
              <a:t>There is no half-hearted service among those who fear God.</a:t>
            </a:r>
          </a:p>
          <a:p>
            <a:pPr>
              <a:buFont typeface="Wingdings" pitchFamily="2" charset="2"/>
              <a:buChar char="Ø"/>
            </a:pPr>
            <a:r>
              <a:rPr lang="de-DE" sz="3200" dirty="0"/>
              <a:t>Deuteronomy 10:12; 10:20; 17:19; 31:12</a:t>
            </a:r>
          </a:p>
          <a:p>
            <a:pPr>
              <a:buFont typeface="Wingdings" pitchFamily="2" charset="2"/>
              <a:buChar char="Ø"/>
            </a:pPr>
            <a:r>
              <a:rPr lang="de-DE" sz="3200" dirty="0"/>
              <a:t>READ Deuteronomy 28:58ff</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7773" y="1778423"/>
            <a:ext cx="8229600" cy="5050613"/>
          </a:xfrm>
        </p:spPr>
        <p:txBody>
          <a:bodyPr>
            <a:spAutoFit/>
          </a:bodyPr>
          <a:lstStyle/>
          <a:p>
            <a:pPr>
              <a:buNone/>
            </a:pPr>
            <a:r>
              <a:rPr lang="en-US" sz="3200" b="1" u="sng" dirty="0"/>
              <a:t>Hate Sin</a:t>
            </a:r>
            <a:endParaRPr lang="en-US" sz="3200" b="1" dirty="0"/>
          </a:p>
          <a:p>
            <a:pPr>
              <a:buFont typeface="Wingdings" pitchFamily="2" charset="2"/>
              <a:buChar char="Ø"/>
            </a:pPr>
            <a:r>
              <a:rPr lang="en-US" sz="3200" dirty="0"/>
              <a:t>Proverbs 3:7, </a:t>
            </a:r>
            <a:r>
              <a:rPr lang="en-US" sz="3200" i="1" dirty="0"/>
              <a:t>“Be not wise in thine own eyes; Fear Jehovah, and depart from evil.”</a:t>
            </a:r>
          </a:p>
          <a:p>
            <a:pPr>
              <a:buFont typeface="Wingdings" pitchFamily="2" charset="2"/>
              <a:buChar char="Ø"/>
            </a:pPr>
            <a:r>
              <a:rPr lang="en-US" sz="3200" dirty="0"/>
              <a:t>Proverbs 8:13, </a:t>
            </a:r>
            <a:r>
              <a:rPr lang="en-US" sz="3200" i="1" dirty="0"/>
              <a:t>“The fear of Jehovah is to hate evil: Pride, and arrogancy, and the evil way, And the perverse mouth, do I hate.”</a:t>
            </a:r>
          </a:p>
          <a:p>
            <a:pPr>
              <a:buFont typeface="Wingdings" pitchFamily="2" charset="2"/>
              <a:buChar char="Ø"/>
            </a:pPr>
            <a:r>
              <a:rPr lang="en-US" sz="3200" dirty="0"/>
              <a:t>Proverbs 16:6, </a:t>
            </a:r>
            <a:r>
              <a:rPr lang="en-US" sz="3200" i="1" dirty="0"/>
              <a:t>“By mercy and truth iniquity is atoned for; And by the fear of Jehovah men depart from evil.”</a:t>
            </a:r>
          </a:p>
        </p:txBody>
      </p:sp>
      <p:sp>
        <p:nvSpPr>
          <p:cNvPr id="6" name="Title 1">
            <a:extLst>
              <a:ext uri="{FF2B5EF4-FFF2-40B4-BE49-F238E27FC236}">
                <a16:creationId xmlns:a16="http://schemas.microsoft.com/office/drawing/2014/main" id="{26892FA3-5F9D-4E09-8CE6-B1BF126C37A4}"/>
              </a:ext>
            </a:extLst>
          </p:cNvPr>
          <p:cNvSpPr>
            <a:spLocks noGrp="1"/>
          </p:cNvSpPr>
          <p:nvPr>
            <p:ph type="title"/>
          </p:nvPr>
        </p:nvSpPr>
        <p:spPr>
          <a:xfrm>
            <a:off x="581192" y="851092"/>
            <a:ext cx="7989752" cy="646331"/>
          </a:xfrm>
        </p:spPr>
        <p:txBody>
          <a:bodyPr>
            <a:spAutoFit/>
          </a:bodyPr>
          <a:lstStyle/>
          <a:p>
            <a:r>
              <a:rPr lang="en-US" sz="3600" b="1" dirty="0"/>
              <a:t>What Fear Causes Us To Do</a:t>
            </a:r>
          </a:p>
        </p:txBody>
      </p:sp>
    </p:spTree>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139</TotalTime>
  <Words>963</Words>
  <Application>Microsoft Office PowerPoint</Application>
  <PresentationFormat>On-screen Show (4:3)</PresentationFormat>
  <Paragraphs>81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Gill Sans MT</vt:lpstr>
      <vt:lpstr>Wingdings</vt:lpstr>
      <vt:lpstr>Wingdings 2</vt:lpstr>
      <vt:lpstr>Dividend</vt:lpstr>
      <vt:lpstr>“The Fear Of God”</vt:lpstr>
      <vt:lpstr>“Perfecting Holiness In The Fear Of God”</vt:lpstr>
      <vt:lpstr>Examples Of Those Who Feared God</vt:lpstr>
      <vt:lpstr>What Fear Means</vt:lpstr>
      <vt:lpstr>What Fear Means</vt:lpstr>
      <vt:lpstr>What Fear Means</vt:lpstr>
      <vt:lpstr>What Fear Causes Us To Do</vt:lpstr>
      <vt:lpstr>What Fear Causes Us To Do</vt:lpstr>
      <vt:lpstr>What Fear Causes Us To Do</vt:lpstr>
      <vt:lpstr>What Fear Causes Us To Do</vt:lpstr>
      <vt:lpstr>What Fear Causes Us To Do</vt:lpstr>
      <vt:lpstr>What Fear Causes Us To Do</vt:lpstr>
      <vt:lpstr>What Fear Causes Us To Do</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mgalloway2715@gmail.com</dc:creator>
  <cp:lastModifiedBy>Richard Lidh</cp:lastModifiedBy>
  <cp:revision>22</cp:revision>
  <cp:lastPrinted>2020-10-24T23:35:36Z</cp:lastPrinted>
  <dcterms:created xsi:type="dcterms:W3CDTF">2020-10-24T19:44:57Z</dcterms:created>
  <dcterms:modified xsi:type="dcterms:W3CDTF">2020-10-24T23:35:40Z</dcterms:modified>
</cp:coreProperties>
</file>